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93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82" r:id="rId15"/>
    <p:sldId id="298" r:id="rId16"/>
    <p:sldId id="296" r:id="rId17"/>
    <p:sldId id="297" r:id="rId18"/>
    <p:sldId id="283" r:id="rId19"/>
    <p:sldId id="284" r:id="rId20"/>
    <p:sldId id="285" r:id="rId21"/>
    <p:sldId id="286" r:id="rId22"/>
    <p:sldId id="289" r:id="rId23"/>
    <p:sldId id="287" r:id="rId24"/>
    <p:sldId id="268" r:id="rId25"/>
    <p:sldId id="290" r:id="rId26"/>
    <p:sldId id="269" r:id="rId27"/>
    <p:sldId id="294" r:id="rId28"/>
    <p:sldId id="270" r:id="rId29"/>
    <p:sldId id="271" r:id="rId30"/>
    <p:sldId id="272" r:id="rId31"/>
    <p:sldId id="295" r:id="rId32"/>
    <p:sldId id="276" r:id="rId33"/>
    <p:sldId id="278" r:id="rId34"/>
    <p:sldId id="277" r:id="rId35"/>
    <p:sldId id="279" r:id="rId36"/>
    <p:sldId id="29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574" autoAdjust="0"/>
  </p:normalViewPr>
  <p:slideViewPr>
    <p:cSldViewPr>
      <p:cViewPr>
        <p:scale>
          <a:sx n="59" d="100"/>
          <a:sy n="59" d="100"/>
        </p:scale>
        <p:origin x="-1003" y="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F68343-4F20-42C3-8608-14C504A08EE4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E37ADB-1799-4368-94BD-FD917E921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68343-4F20-42C3-8608-14C504A08EE4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37ADB-1799-4368-94BD-FD917E921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68343-4F20-42C3-8608-14C504A08EE4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37ADB-1799-4368-94BD-FD917E921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68343-4F20-42C3-8608-14C504A08EE4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37ADB-1799-4368-94BD-FD917E9218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68343-4F20-42C3-8608-14C504A08EE4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37ADB-1799-4368-94BD-FD917E9218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68343-4F20-42C3-8608-14C504A08EE4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37ADB-1799-4368-94BD-FD917E9218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68343-4F20-42C3-8608-14C504A08EE4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37ADB-1799-4368-94BD-FD917E921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68343-4F20-42C3-8608-14C504A08EE4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37ADB-1799-4368-94BD-FD917E9218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68343-4F20-42C3-8608-14C504A08EE4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37ADB-1799-4368-94BD-FD917E921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FF68343-4F20-42C3-8608-14C504A08EE4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37ADB-1799-4368-94BD-FD917E921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F68343-4F20-42C3-8608-14C504A08EE4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E37ADB-1799-4368-94BD-FD917E9218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FF68343-4F20-42C3-8608-14C504A08EE4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EE37ADB-1799-4368-94BD-FD917E921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Cardiac complications of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halassaemia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Diagnosis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&amp;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Management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4419600"/>
            <a:ext cx="6400800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dirty="0" smtClean="0"/>
              <a:t>Dr </a:t>
            </a:r>
            <a:r>
              <a:rPr lang="en-US" b="1" dirty="0" err="1" smtClean="0"/>
              <a:t>Md</a:t>
            </a:r>
            <a:r>
              <a:rPr lang="en-US" b="1" dirty="0" smtClean="0"/>
              <a:t> </a:t>
            </a:r>
            <a:r>
              <a:rPr lang="en-US" b="1" dirty="0" err="1" smtClean="0"/>
              <a:t>Saqif</a:t>
            </a:r>
            <a:r>
              <a:rPr lang="en-US" b="1" dirty="0" smtClean="0"/>
              <a:t> </a:t>
            </a:r>
            <a:r>
              <a:rPr lang="en-US" b="1" dirty="0" err="1" smtClean="0"/>
              <a:t>Shahriar</a:t>
            </a:r>
            <a:endParaRPr lang="en-US" b="1" dirty="0" smtClean="0"/>
          </a:p>
          <a:p>
            <a:pPr algn="ctr"/>
            <a:r>
              <a:rPr lang="en-US" dirty="0" smtClean="0"/>
              <a:t>MBBS ,MD(Cardiology)</a:t>
            </a:r>
          </a:p>
          <a:p>
            <a:pPr algn="ctr"/>
            <a:r>
              <a:rPr lang="en-US" dirty="0" smtClean="0"/>
              <a:t>Interventional </a:t>
            </a:r>
            <a:r>
              <a:rPr lang="en-US" dirty="0" err="1" smtClean="0"/>
              <a:t>cardiologist,NICVD,Dhaka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800" dirty="0" smtClean="0"/>
              <a:t>Electrocardiogram – the ECG or EKG</a:t>
            </a:r>
          </a:p>
          <a:p>
            <a:r>
              <a:rPr lang="en-US" dirty="0" smtClean="0"/>
              <a:t>The electrocardiogram is frequently abnormal, but changes are typically non- specific.</a:t>
            </a:r>
          </a:p>
          <a:p>
            <a:r>
              <a:rPr lang="en-US" dirty="0" err="1" smtClean="0"/>
              <a:t>Depolarisation</a:t>
            </a:r>
            <a:r>
              <a:rPr lang="en-US" dirty="0" smtClean="0"/>
              <a:t> changes in the T-waves and ST segments of the anterior chest leads,</a:t>
            </a:r>
          </a:p>
          <a:p>
            <a:r>
              <a:rPr lang="en-US" dirty="0" smtClean="0"/>
              <a:t>Sometimes a preponderance of right ventricular voltages. </a:t>
            </a:r>
          </a:p>
          <a:p>
            <a:r>
              <a:rPr lang="en-US" dirty="0" smtClean="0"/>
              <a:t>Occasionally P-waves are also affected, suggesting bi-</a:t>
            </a:r>
            <a:r>
              <a:rPr lang="en-US" dirty="0" err="1" smtClean="0"/>
              <a:t>atrial</a:t>
            </a:r>
            <a:r>
              <a:rPr lang="en-US" dirty="0" smtClean="0"/>
              <a:t> enlargement. </a:t>
            </a:r>
          </a:p>
          <a:p>
            <a:r>
              <a:rPr lang="en-US" dirty="0" smtClean="0"/>
              <a:t>First degree heart block and conduction disturbance in the forms of bundle branch block may be seen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investigations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400" b="1" dirty="0" smtClean="0"/>
              <a:t>     1.Dimensions</a:t>
            </a:r>
          </a:p>
          <a:p>
            <a:pPr>
              <a:buNone/>
            </a:pPr>
            <a:r>
              <a:rPr lang="nl-NL" dirty="0" smtClean="0"/>
              <a:t>a. LV in diastole &amp; systole.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b. </a:t>
            </a:r>
            <a:r>
              <a:rPr lang="en-US" dirty="0" err="1" smtClean="0"/>
              <a:t>Atrial</a:t>
            </a:r>
            <a:r>
              <a:rPr lang="en-US" dirty="0" smtClean="0"/>
              <a:t> dimensions &amp; areas.</a:t>
            </a:r>
          </a:p>
          <a:p>
            <a:pPr>
              <a:buNone/>
            </a:pPr>
            <a:r>
              <a:rPr lang="en-US" dirty="0" smtClean="0"/>
              <a:t>c. Pulmonary artery and Aortic root.</a:t>
            </a:r>
          </a:p>
          <a:p>
            <a:pPr>
              <a:buNone/>
            </a:pPr>
            <a:r>
              <a:rPr lang="en-US" dirty="0" smtClean="0"/>
              <a:t>d. Ventricular thickness.</a:t>
            </a:r>
          </a:p>
          <a:p>
            <a:pPr>
              <a:buNone/>
            </a:pPr>
            <a:r>
              <a:rPr lang="en-US" dirty="0" smtClean="0"/>
              <a:t>e. LV and RV dimensions/ volumes.</a:t>
            </a:r>
          </a:p>
          <a:p>
            <a:pPr>
              <a:buNone/>
            </a:pPr>
            <a:r>
              <a:rPr lang="en-US" sz="3400" b="1" dirty="0" smtClean="0"/>
              <a:t>     2. Function</a:t>
            </a:r>
          </a:p>
          <a:p>
            <a:pPr>
              <a:buNone/>
            </a:pPr>
            <a:r>
              <a:rPr lang="en-US" dirty="0" smtClean="0"/>
              <a:t>a. LV systolic function, EF by : </a:t>
            </a:r>
            <a:r>
              <a:rPr lang="en-US" dirty="0" err="1" smtClean="0"/>
              <a:t>Teicholz</a:t>
            </a:r>
            <a:r>
              <a:rPr lang="en-US" dirty="0" smtClean="0"/>
              <a:t> and Simpson’s methods.</a:t>
            </a:r>
          </a:p>
          <a:p>
            <a:pPr>
              <a:buNone/>
            </a:pPr>
            <a:r>
              <a:rPr lang="en-US" dirty="0" smtClean="0"/>
              <a:t>b. Diastolic function.</a:t>
            </a:r>
          </a:p>
          <a:p>
            <a:pPr>
              <a:buNone/>
            </a:pPr>
            <a:r>
              <a:rPr lang="en-US" dirty="0" err="1" smtClean="0"/>
              <a:t>i</a:t>
            </a:r>
            <a:r>
              <a:rPr lang="en-US" dirty="0" smtClean="0"/>
              <a:t>. Mitral Doppler. ii. Tissue Doppler annular velocities.</a:t>
            </a:r>
          </a:p>
          <a:p>
            <a:pPr>
              <a:buNone/>
            </a:pPr>
            <a:r>
              <a:rPr lang="nn-NO" dirty="0" smtClean="0"/>
              <a:t>iii. Pulmonary vein Doppler profiles.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Echocardiography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3. Doppler flow assessments</a:t>
            </a:r>
          </a:p>
          <a:p>
            <a:r>
              <a:rPr lang="en-US" dirty="0" smtClean="0"/>
              <a:t>a. Tricuspid </a:t>
            </a:r>
            <a:r>
              <a:rPr lang="en-US" dirty="0" err="1" smtClean="0"/>
              <a:t>regurgitant</a:t>
            </a:r>
            <a:r>
              <a:rPr lang="en-US" dirty="0" smtClean="0"/>
              <a:t> jet velocity (</a:t>
            </a:r>
            <a:r>
              <a:rPr lang="en-US" dirty="0" err="1" smtClean="0"/>
              <a:t>TRjVmax</a:t>
            </a:r>
            <a:r>
              <a:rPr lang="en-US" dirty="0" smtClean="0"/>
              <a:t>).</a:t>
            </a:r>
          </a:p>
          <a:p>
            <a:r>
              <a:rPr lang="en-US" dirty="0" smtClean="0"/>
              <a:t>b. Pulmonary artery flows, acceleration/ diastolic jet velocity</a:t>
            </a:r>
          </a:p>
          <a:p>
            <a:pPr>
              <a:buNone/>
            </a:pPr>
            <a:r>
              <a:rPr lang="en-US" b="1" dirty="0" smtClean="0"/>
              <a:t>4. Morphology</a:t>
            </a:r>
          </a:p>
          <a:p>
            <a:r>
              <a:rPr lang="en-US" dirty="0" smtClean="0"/>
              <a:t>a. Structure and function of valves.</a:t>
            </a:r>
          </a:p>
          <a:p>
            <a:r>
              <a:rPr lang="en-US" dirty="0" smtClean="0"/>
              <a:t>b. Exclusion of thrombus in right atrium in patients with implanted lines.</a:t>
            </a:r>
          </a:p>
          <a:p>
            <a:r>
              <a:rPr lang="en-US" dirty="0" smtClean="0"/>
              <a:t>c. Chamber morphology.</a:t>
            </a:r>
          </a:p>
          <a:p>
            <a:r>
              <a:rPr lang="en-US" dirty="0" smtClean="0"/>
              <a:t>d. Presence of shunts or foramen </a:t>
            </a:r>
            <a:r>
              <a:rPr lang="en-US" dirty="0" err="1" smtClean="0"/>
              <a:t>ovale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Echocardiography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2543" y="1735336"/>
            <a:ext cx="8718973" cy="344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52578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Figure 1. Examples of echocardiography in </a:t>
            </a:r>
            <a:r>
              <a:rPr lang="en-US" sz="2400" dirty="0" err="1"/>
              <a:t>thalasaemia</a:t>
            </a:r>
            <a:r>
              <a:rPr lang="en-US" sz="2400" dirty="0"/>
              <a:t> patients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To measure tissue iron load using noninvasive magnetic resonance imaging (MRI),</a:t>
            </a:r>
          </a:p>
          <a:p>
            <a:pPr algn="just"/>
            <a:r>
              <a:rPr lang="en-US" dirty="0" smtClean="0"/>
              <a:t>The value of the T2* parameter is that it identifies those individuals at risk of developing cardiac complications, before they become  detected by echocardiography.</a:t>
            </a:r>
          </a:p>
          <a:p>
            <a:r>
              <a:rPr lang="en-US" dirty="0" err="1" smtClean="0"/>
              <a:t>cMRI</a:t>
            </a:r>
            <a:r>
              <a:rPr lang="en-US" dirty="0" smtClean="0"/>
              <a:t> T2* &lt; 20 ms should prompt alternative diagnoses. Contrast-enhanced cardiac MRI can also be used to screen for </a:t>
            </a:r>
            <a:r>
              <a:rPr lang="en-US" dirty="0" err="1" smtClean="0"/>
              <a:t>myocarditis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Cardiac Magnetic Resonance Imaging (</a:t>
            </a:r>
            <a:r>
              <a:rPr lang="en-US" dirty="0" err="1" smtClean="0"/>
              <a:t>cMR</a:t>
            </a:r>
            <a:r>
              <a:rPr lang="en-US" dirty="0" smtClean="0"/>
              <a:t> or MRI)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shahriar\Desktop\t2 mr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533400"/>
            <a:ext cx="8686800" cy="54970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T2* MRI report in </a:t>
            </a:r>
            <a:r>
              <a:rPr lang="en-US" dirty="0" err="1" smtClean="0"/>
              <a:t>Thalassaemia</a:t>
            </a:r>
            <a:r>
              <a:rPr lang="en-US" dirty="0" smtClean="0"/>
              <a:t> Foundation Hospital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1600200"/>
            <a:ext cx="3962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267200" y="2590800"/>
            <a:ext cx="2133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Normal &gt;20 2.71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5029200"/>
            <a:ext cx="1649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T2= 17.5 ms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191000" y="1676400"/>
          <a:ext cx="4800600" cy="285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/>
                <a:gridCol w="24003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Reference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T2*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&gt;20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Mild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15-20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10-15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Severe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shahriar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914400"/>
            <a:ext cx="6469173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A summary of recommendations for management of iron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cardiomyopathy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&amp; heart failure is as follows :</a:t>
            </a:r>
          </a:p>
          <a:p>
            <a:pPr algn="just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Regular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chelation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therapy and maintenance of a CMR T2* &gt; 20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ms.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Combined therapy with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deferiprone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75-100 mg/kg and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deferoxamine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40-50 mg/kg/day represent the best option to clear cardiac iron and stabilize ventricular function</a:t>
            </a:r>
          </a:p>
          <a:p>
            <a:pPr algn="just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err="1" smtClean="0">
                <a:latin typeface="Calibri" pitchFamily="34" charset="0"/>
                <a:cs typeface="Calibri" pitchFamily="34" charset="0"/>
              </a:rPr>
              <a:t>Pressor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medications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Diuretics(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eg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Furosemide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 will alleviate congestive symptoms </a:t>
            </a:r>
          </a:p>
          <a:p>
            <a:pPr algn="just"/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Amiodarone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therapy in arrhythmia control of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cardiomyopathy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or heart failure patients. 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Treatment of myocardial dysfunction is best undertaken using a group of drugs  including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angiotensin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converting enzyme inhibitors (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ACE inhibitors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). 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In controlled trials,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ACEI as well as beta-blockers and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aldosterone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antagonists,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have been shown to reduce mortality in patients with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cardiomyopathy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and to reduce the rate of appearance of heart failure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The cardiovascular complications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of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thalassaemia</a:t>
            </a:r>
            <a:r>
              <a:rPr lang="en-US" dirty="0">
                <a:latin typeface="Calibri" pitchFamily="34" charset="0"/>
                <a:cs typeface="Calibri" pitchFamily="34" charset="0"/>
              </a:rPr>
              <a:t> can be considered in two major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</a:t>
            </a:r>
            <a:r>
              <a:rPr lang="en-US" dirty="0">
                <a:latin typeface="Calibri" pitchFamily="34" charset="0"/>
                <a:cs typeface="Calibri" pitchFamily="34" charset="0"/>
              </a:rPr>
              <a:t>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inical categories- </a:t>
            </a:r>
          </a:p>
          <a:p>
            <a:pPr algn="just">
              <a:buNone/>
            </a:pP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. Iron overload complications</a:t>
            </a:r>
          </a:p>
          <a:p>
            <a:pPr algn="just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a</a:t>
            </a:r>
            <a:r>
              <a:rPr lang="en-US" dirty="0">
                <a:latin typeface="Calibri" pitchFamily="34" charset="0"/>
                <a:cs typeface="Calibri" pitchFamily="34" charset="0"/>
              </a:rPr>
              <a:t>. Reversible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myocyte</a:t>
            </a:r>
            <a:r>
              <a:rPr lang="en-US" dirty="0">
                <a:latin typeface="Calibri" pitchFamily="34" charset="0"/>
                <a:cs typeface="Calibri" pitchFamily="34" charset="0"/>
              </a:rPr>
              <a:t> failure.</a:t>
            </a:r>
          </a:p>
          <a:p>
            <a:pPr algn="just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b. Arrhythmia, including heart block.</a:t>
            </a:r>
          </a:p>
          <a:p>
            <a:pPr algn="just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c. Arterial changes - loss of vascular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compliance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200" dirty="0" smtClean="0">
                <a:latin typeface="Calibri" pitchFamily="34" charset="0"/>
                <a:cs typeface="Calibri" pitchFamily="34" charset="0"/>
              </a:rPr>
              <a:t>BNP or pro-N-terminal BNP) is a tool for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decompensated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heart failure and fall in response to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treatment.</a:t>
            </a:r>
          </a:p>
          <a:p>
            <a:pPr algn="just">
              <a:buNone/>
            </a:pP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3200" dirty="0" smtClean="0">
                <a:latin typeface="Calibri" pitchFamily="34" charset="0"/>
                <a:cs typeface="Calibri" pitchFamily="34" charset="0"/>
              </a:rPr>
              <a:t>Heart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transplant remains a treatment of last resort.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Arrhythmias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occured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thalassaemia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are -</a:t>
            </a:r>
          </a:p>
          <a:p>
            <a:pPr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Atrial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fibrillation (elderly incidence up to 40%)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SVT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Frequent PVC , non-sustained VT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Sudden cardiac death is relatively rare –by prolonged QT &amp;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Torsades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de pointes 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Arrhythmias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1) Adequate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chelation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2) Management of AF –</a:t>
            </a:r>
          </a:p>
          <a:p>
            <a:pPr>
              <a:buNone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Acute AF - DC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cardioversion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or chemical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cardiovert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by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Amiodarone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None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Chronic AF – Rate control, rhythm control &amp; prevention of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thrombo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-embolism by anti coagulation .</a:t>
            </a:r>
          </a:p>
          <a:p>
            <a:pPr>
              <a:buNone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3) ICD implantation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Management of arrhythmia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Historically, before the availability of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chelation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therapy, complete heart block was relatively common in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thalassaemia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patients, occurring in up to 40% of those aged over 15 years</a:t>
            </a:r>
          </a:p>
          <a:p>
            <a:pPr>
              <a:buNone/>
            </a:pP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Cause- 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Severe iron overload </a:t>
            </a:r>
          </a:p>
          <a:p>
            <a:pPr>
              <a:buNone/>
            </a:pP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Treatment- </a:t>
            </a: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Adequate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chelation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thepary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MRI compatible pacemaker implantation.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Heart block and conduction disturbance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Calibri" pitchFamily="34" charset="0"/>
                <a:cs typeface="Calibri" pitchFamily="34" charset="0"/>
              </a:rPr>
              <a:t>Pulmonary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hypertension is quite common in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thalassaemia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intermedia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syndromes but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reports on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the prevalence in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thalassaemia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major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vary. </a:t>
            </a:r>
          </a:p>
          <a:p>
            <a:pPr algn="just"/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S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everity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of iron overload appear to be the strongest predictors of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pulmonary </a:t>
            </a:r>
            <a:r>
              <a:rPr lang="fi-FI" sz="3200" dirty="0" smtClean="0">
                <a:latin typeface="Calibri" pitchFamily="34" charset="0"/>
                <a:cs typeface="Calibri" pitchFamily="34" charset="0"/>
              </a:rPr>
              <a:t>hypertension 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Pulmonary Hypertension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Calibri" pitchFamily="34" charset="0"/>
                <a:cs typeface="Calibri" pitchFamily="34" charset="0"/>
              </a:rPr>
              <a:t>Prevalence rates ranging between 10% and 78.8% (averaging at ~30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%)</a:t>
            </a:r>
          </a:p>
          <a:p>
            <a:pPr algn="just">
              <a:buNone/>
            </a:pP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3200" dirty="0" smtClean="0">
                <a:latin typeface="Calibri" pitchFamily="34" charset="0"/>
                <a:cs typeface="Calibri" pitchFamily="34" charset="0"/>
              </a:rPr>
              <a:t>Higher prevalence generally noted in NTDT</a:t>
            </a:r>
            <a:r>
              <a:rPr lang="el-GR" sz="3200" dirty="0" smtClean="0">
                <a:latin typeface="Calibri" pitchFamily="34" charset="0"/>
                <a:cs typeface="Calibri" pitchFamily="34" charset="0"/>
              </a:rPr>
              <a:t>(β-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thalassemia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intermedia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and hemoglobin E/ </a:t>
            </a:r>
            <a:r>
              <a:rPr lang="el-GR" sz="3200" dirty="0" smtClean="0">
                <a:latin typeface="Calibri" pitchFamily="34" charset="0"/>
                <a:cs typeface="Calibri" pitchFamily="34" charset="0"/>
              </a:rPr>
              <a:t>β-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thalassemia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) than </a:t>
            </a:r>
            <a:r>
              <a:rPr lang="el-GR" sz="3200" dirty="0" smtClean="0">
                <a:latin typeface="Calibri" pitchFamily="34" charset="0"/>
                <a:cs typeface="Calibri" pitchFamily="34" charset="0"/>
              </a:rPr>
              <a:t>β-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thalassemia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major patients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267201"/>
            <a:ext cx="8229600" cy="25907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I</a:t>
            </a:r>
            <a:r>
              <a:rPr lang="en-US" dirty="0" smtClean="0"/>
              <a:t>mpaired </a:t>
            </a:r>
            <a:r>
              <a:rPr lang="en-US" dirty="0" smtClean="0"/>
              <a:t>endothelial function, </a:t>
            </a:r>
          </a:p>
          <a:p>
            <a:r>
              <a:rPr lang="en-US" dirty="0" smtClean="0"/>
              <a:t>S</a:t>
            </a:r>
            <a:r>
              <a:rPr lang="en-US" dirty="0" smtClean="0"/>
              <a:t>mooth </a:t>
            </a:r>
            <a:r>
              <a:rPr lang="en-US" dirty="0" smtClean="0"/>
              <a:t>muscle proliferation, and</a:t>
            </a:r>
          </a:p>
          <a:p>
            <a:r>
              <a:rPr lang="en-US" dirty="0" smtClean="0"/>
              <a:t>V</a:t>
            </a:r>
            <a:r>
              <a:rPr lang="en-US" dirty="0" smtClean="0"/>
              <a:t>ascular </a:t>
            </a:r>
            <a:r>
              <a:rPr lang="en-US" dirty="0" smtClean="0"/>
              <a:t>obliteration in the pulmonary vasculature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Mechanism</a:t>
            </a:r>
            <a:endParaRPr lang="en-US" dirty="0"/>
          </a:p>
        </p:txBody>
      </p:sp>
      <p:pic>
        <p:nvPicPr>
          <p:cNvPr id="2051" name="Picture 3" descr="C:\Users\shahriar\Desktop\pulm htn pic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143000"/>
            <a:ext cx="76962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shahriar\Desktop\phtn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498578"/>
            <a:ext cx="7467600" cy="48260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Calibri" pitchFamily="34" charset="0"/>
                <a:cs typeface="Calibri" pitchFamily="34" charset="0"/>
              </a:rPr>
              <a:t>Echocardiographic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screening for pulmonary hypertension should be performed annually or biannually. </a:t>
            </a:r>
          </a:p>
          <a:p>
            <a:pPr algn="just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TR velocity below 2.5 m/s represents a negative screening test, 2.5 – 3.0 m/s a borderline finding and TR velocity &gt; 3 m/s a positive finding.</a:t>
            </a:r>
          </a:p>
          <a:p>
            <a:pPr algn="just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High resolution CT and CT angiogram to exclude pulmonary fibrosis and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thromboembolic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disease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Diagnosis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Calibri" pitchFamily="34" charset="0"/>
                <a:cs typeface="Calibri" pitchFamily="34" charset="0"/>
              </a:rPr>
              <a:t>Cardiac catheterization is indicated in patients with persistent elevated TR velocity greater than 3 m/s despite optimization &amp; hematological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status</a:t>
            </a:r>
          </a:p>
          <a:p>
            <a:pPr algn="just">
              <a:buNone/>
            </a:pP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3200" dirty="0" smtClean="0">
                <a:latin typeface="Calibri" pitchFamily="34" charset="0"/>
                <a:cs typeface="Calibri" pitchFamily="34" charset="0"/>
              </a:rPr>
              <a:t>Brain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natriuretic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peptide and six-minute walk tests are useful for trending response to therapy.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2. Non-iron overload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complications</a:t>
            </a:r>
          </a:p>
          <a:p>
            <a:pPr>
              <a:buNone/>
            </a:pPr>
            <a:endParaRPr lang="en-US" b="1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a. Pulmonary hypertension.</a:t>
            </a:r>
          </a:p>
          <a:p>
            <a:pPr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b. Arrhythmia – particularly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Atrial</a:t>
            </a:r>
            <a:r>
              <a:rPr lang="en-US" dirty="0">
                <a:latin typeface="Calibri" pitchFamily="34" charset="0"/>
                <a:cs typeface="Calibri" pitchFamily="34" charset="0"/>
              </a:rPr>
              <a:t> Fibrillation (AF) later in life.</a:t>
            </a:r>
          </a:p>
          <a:p>
            <a:pPr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c. Thrombotic stroke, linked to AF.</a:t>
            </a:r>
          </a:p>
          <a:p>
            <a:pPr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d. Cardiac function changes due to restriction / diastolic dysfunction / fibrosis.</a:t>
            </a:r>
          </a:p>
          <a:p>
            <a:pPr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e. Arterial changes - loss of vascular compliance.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Patients with ‘possible’, ‘likely’, or confirmed pulmonary hypertension may benefit from the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   following interventions- 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Blood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transfusion</a:t>
            </a: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hydroxyurea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Sildeanfil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citrate</a:t>
            </a: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Endothelin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1 receptor blocker,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Bosentan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Adequate control of iron overload status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Anticoagulant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therapy- prophylaxis against thrombosis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shahriar\Desktop\phtn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90925"/>
            <a:ext cx="8000999" cy="5309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smtClean="0"/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Thalassaemia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major patients with heart failure should be managed at (or in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close consultation </a:t>
            </a:r>
            <a:r>
              <a:rPr lang="en-US" dirty="0">
                <a:latin typeface="Calibri" pitchFamily="34" charset="0"/>
                <a:cs typeface="Calibri" pitchFamily="34" charset="0"/>
              </a:rPr>
              <a:t>with) a tertiary center experienced in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thalassaemia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>
                <a:latin typeface="Calibri" pitchFamily="34" charset="0"/>
                <a:cs typeface="Calibri" pitchFamily="34" charset="0"/>
              </a:rPr>
              <a:t>) Management of diuretics,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pressors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and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antiarrhythmic</a:t>
            </a:r>
            <a:r>
              <a:rPr lang="en-US" dirty="0">
                <a:latin typeface="Calibri" pitchFamily="34" charset="0"/>
                <a:cs typeface="Calibri" pitchFamily="34" charset="0"/>
              </a:rPr>
              <a:t> therapies in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thalassaemia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patients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with heart failure must account for their unique physiology compared with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the general </a:t>
            </a:r>
            <a:r>
              <a:rPr lang="en-US" dirty="0">
                <a:latin typeface="Calibri" pitchFamily="34" charset="0"/>
                <a:cs typeface="Calibri" pitchFamily="34" charset="0"/>
              </a:rPr>
              <a:t>population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dirty="0">
                <a:latin typeface="Calibri" pitchFamily="34" charset="0"/>
                <a:cs typeface="Calibri" pitchFamily="34" charset="0"/>
              </a:rPr>
              <a:t>) Screen and treat endocrine and metabolic co-morbidities in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thalassaemia</a:t>
            </a:r>
            <a:r>
              <a:rPr lang="en-US" dirty="0">
                <a:latin typeface="Calibri" pitchFamily="34" charset="0"/>
                <a:cs typeface="Calibri" pitchFamily="34" charset="0"/>
              </a:rPr>
              <a:t> major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patients with </a:t>
            </a:r>
            <a:r>
              <a:rPr lang="en-US" dirty="0">
                <a:latin typeface="Calibri" pitchFamily="34" charset="0"/>
                <a:cs typeface="Calibri" pitchFamily="34" charset="0"/>
              </a:rPr>
              <a:t>ventricular dysfunction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/>
              <a:t>4)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V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entricular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arrhythmias and heart failure are often reversible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following intensive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chelation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after weeks or months of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therapy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5) Any arrhythmia associated with cerebral symptoms must be considered a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medical emergency </a:t>
            </a:r>
            <a:r>
              <a:rPr lang="en-US" dirty="0">
                <a:latin typeface="Calibri" pitchFamily="34" charset="0"/>
                <a:cs typeface="Calibri" pitchFamily="34" charset="0"/>
              </a:rPr>
              <a:t>until fully characterized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6) Combined therapy with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deferoxamine</a:t>
            </a:r>
            <a:r>
              <a:rPr lang="en-US" dirty="0">
                <a:latin typeface="Calibri" pitchFamily="34" charset="0"/>
                <a:cs typeface="Calibri" pitchFamily="34" charset="0"/>
              </a:rPr>
              <a:t> and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deferiprone</a:t>
            </a:r>
            <a:r>
              <a:rPr lang="en-US" dirty="0">
                <a:latin typeface="Calibri" pitchFamily="34" charset="0"/>
                <a:cs typeface="Calibri" pitchFamily="34" charset="0"/>
              </a:rPr>
              <a:t> represent the best available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intensive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chelation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for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thalassaemia</a:t>
            </a:r>
            <a:r>
              <a:rPr lang="en-US" dirty="0">
                <a:latin typeface="Calibri" pitchFamily="34" charset="0"/>
                <a:cs typeface="Calibri" pitchFamily="34" charset="0"/>
              </a:rPr>
              <a:t> major patients with severe cardiac iron deposition, with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or without </a:t>
            </a:r>
            <a:r>
              <a:rPr lang="en-US" dirty="0">
                <a:latin typeface="Calibri" pitchFamily="34" charset="0"/>
                <a:cs typeface="Calibri" pitchFamily="34" charset="0"/>
              </a:rPr>
              <a:t>over heart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failure.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7) Routine cardiac T2* assessment represents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the best available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tool to prevent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cardiac dysfunction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8) In places lacking cardiac T2* assessments, preclinical reductions in cardiac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systolic function </a:t>
            </a:r>
            <a:r>
              <a:rPr lang="en-US" dirty="0">
                <a:latin typeface="Calibri" pitchFamily="34" charset="0"/>
                <a:cs typeface="Calibri" pitchFamily="34" charset="0"/>
              </a:rPr>
              <a:t>can also be used to detect cardiac iron toxicity prior to cardiac failure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if standardized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protocols are used and data are tracked meticulously over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time.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9) Even mild decreases in ventricular function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on echocardiography warrant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aggressive and sustained escalation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of therapy 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10)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Echocardiographic</a:t>
            </a:r>
            <a:r>
              <a:rPr lang="en-US" dirty="0">
                <a:latin typeface="Calibri" pitchFamily="34" charset="0"/>
                <a:cs typeface="Calibri" pitchFamily="34" charset="0"/>
              </a:rPr>
              <a:t> screening for pulmonary hypertension should be performed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annually. Patients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having a TR velocity greater than 3 m/s should undergo cardiac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catheterization if </a:t>
            </a:r>
            <a:r>
              <a:rPr lang="en-US" dirty="0">
                <a:latin typeface="Calibri" pitchFamily="34" charset="0"/>
                <a:cs typeface="Calibri" pitchFamily="34" charset="0"/>
              </a:rPr>
              <a:t>proximate cause can not be identified and corrected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11) Lifestyle choices that promote vascular health (absence of smoking, regular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physical activity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weight control, vegetable and nitrate rich diet) should be vigorously promoted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thalassaemia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patients.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3" descr="C:\Documents and Settings\All Users\Documents\My Pictures\2004 July August\Cape 2004\Paul Windsur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066800"/>
            <a:ext cx="3925888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2286000" y="2743200"/>
            <a:ext cx="457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>
                <a:solidFill>
                  <a:srgbClr val="7030A0"/>
                </a:solidFill>
              </a:rPr>
              <a:t>Thank You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Cardiac iron accumulation is the single greatest risk factor for cardiac dysfunction in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thalassaemia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Cardiac iron loading occurs when the heart is exposed to high circulating non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transferrin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bound iron species for long periods of time.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Once labile iron levels rise in the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myocyte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they produce oxidative damage to membranes, iron transporters, and DNA, triggering cardiac dysfunction, arrhythmias and if not reversed, eventual fibrosis.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Cardiac </a:t>
            </a:r>
            <a:r>
              <a:rPr lang="en-US" dirty="0" smtClean="0"/>
              <a:t>Dysfunction- Heart failure, </a:t>
            </a:r>
            <a:r>
              <a:rPr lang="en-US" dirty="0" err="1" smtClean="0"/>
              <a:t>Cardiomypathy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Although iron is the most important cause of cardiac dysfunction, deficiencies in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carnitine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thiamine, vitamin D, and selenium can worsen cardiac function; these nutrients are commonly deficient in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thalassaemia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shahriar\Desktop\heart failure etiolog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000919"/>
            <a:ext cx="7467600" cy="5006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6021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Symptoms are related to the degree of  ventricular impairment-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Breathlessness during exercise</a:t>
            </a:r>
          </a:p>
          <a:p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Dyspnoea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, 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peripheral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oedema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, 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hepatic congestion and 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severe exercise limitation on advance stage.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Clinical manifestations: </a:t>
            </a:r>
            <a:r>
              <a:rPr lang="en-US" dirty="0" smtClean="0"/>
              <a:t>s</a:t>
            </a:r>
            <a:r>
              <a:rPr lang="en-US" dirty="0" smtClean="0"/>
              <a:t>ymptoms </a:t>
            </a:r>
            <a:r>
              <a:rPr lang="en-US" dirty="0" smtClean="0"/>
              <a:t>and signs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Clinical presentation of heart failure is variable. Classic left heart failure features, including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rales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or crackles,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dyspnea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on exertion, and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orthopnea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are a late finding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Right heart failure symptoms, including neck vein distension,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hepatomegally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, and peripheral edema, often are the first clinical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signs</a:t>
            </a:r>
          </a:p>
          <a:p>
            <a:pPr algn="just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The development of the signs of classical heart failure implies advanced disease with a poor prognosis,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thorough medical history and physical examination are required which should also include: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 12-lead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electrocardiogram (ECG)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and 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A detailed echocardiogram, undertaken according to published guidelines. 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Cardiac magnetic resonance imaging (CMR), used to quantitatively estimate cardiac iron overload (T2*), has become an invaluable tool in the estimation of clinical risk for the development of heart complications in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thalassaemia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Clinical examination &amp; investigations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399</TotalTime>
  <Words>1533</Words>
  <Application>Microsoft Office PowerPoint</Application>
  <PresentationFormat>On-screen Show (4:3)</PresentationFormat>
  <Paragraphs>175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Concourse</vt:lpstr>
      <vt:lpstr>Cardiac complications of Thalassaemia,  Diagnosis &amp; Management</vt:lpstr>
      <vt:lpstr>Slide 2</vt:lpstr>
      <vt:lpstr>Slide 3</vt:lpstr>
      <vt:lpstr>Cardiac Dysfunction- Heart failure, Cardiomypathy</vt:lpstr>
      <vt:lpstr>Slide 5</vt:lpstr>
      <vt:lpstr>Slide 6</vt:lpstr>
      <vt:lpstr>Clinical manifestations: symptoms and signs</vt:lpstr>
      <vt:lpstr>Slide 8</vt:lpstr>
      <vt:lpstr>Clinical examination &amp; investigations</vt:lpstr>
      <vt:lpstr>Cardiovascular investigations</vt:lpstr>
      <vt:lpstr>Echocardiography</vt:lpstr>
      <vt:lpstr>Echocardiography</vt:lpstr>
      <vt:lpstr>Slide 13</vt:lpstr>
      <vt:lpstr>Cardiac Magnetic Resonance Imaging (cMR or MRI)</vt:lpstr>
      <vt:lpstr>Slide 15</vt:lpstr>
      <vt:lpstr>T2* MRI report in Thalassaemia Foundation Hospital</vt:lpstr>
      <vt:lpstr>Slide 17</vt:lpstr>
      <vt:lpstr>Management</vt:lpstr>
      <vt:lpstr>Slide 19</vt:lpstr>
      <vt:lpstr>Slide 20</vt:lpstr>
      <vt:lpstr>Arrhythmias</vt:lpstr>
      <vt:lpstr>Management of arrhythmia</vt:lpstr>
      <vt:lpstr>Heart block and conduction disturbance </vt:lpstr>
      <vt:lpstr>Pulmonary Hypertension </vt:lpstr>
      <vt:lpstr>Slide 25</vt:lpstr>
      <vt:lpstr>Mechanism</vt:lpstr>
      <vt:lpstr>Slide 27</vt:lpstr>
      <vt:lpstr>Diagnosis</vt:lpstr>
      <vt:lpstr>Slide 29</vt:lpstr>
      <vt:lpstr>Slide 30</vt:lpstr>
      <vt:lpstr>Slide 31</vt:lpstr>
      <vt:lpstr>conclusion</vt:lpstr>
      <vt:lpstr>Slide 33</vt:lpstr>
      <vt:lpstr>Slide 34</vt:lpstr>
      <vt:lpstr>Slide 35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shahriar</dc:creator>
  <cp:lastModifiedBy>shahriar</cp:lastModifiedBy>
  <cp:revision>54</cp:revision>
  <dcterms:created xsi:type="dcterms:W3CDTF">2018-10-29T10:36:48Z</dcterms:created>
  <dcterms:modified xsi:type="dcterms:W3CDTF">2018-11-11T05:13:48Z</dcterms:modified>
</cp:coreProperties>
</file>